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0"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5" autoAdjust="0"/>
    <p:restoredTop sz="94660"/>
  </p:normalViewPr>
  <p:slideViewPr>
    <p:cSldViewPr snapToGrid="0">
      <p:cViewPr varScale="1">
        <p:scale>
          <a:sx n="64" d="100"/>
          <a:sy n="64"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257FF4-3806-4569-ABF6-05D7559A93C5}"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6C82F-C31D-47C0-A9FB-C16D4B4A4CDE}" type="slidenum">
              <a:rPr lang="en-US" smtClean="0"/>
              <a:t>‹#›</a:t>
            </a:fld>
            <a:endParaRPr lang="en-US"/>
          </a:p>
        </p:txBody>
      </p:sp>
    </p:spTree>
    <p:extLst>
      <p:ext uri="{BB962C8B-B14F-4D97-AF65-F5344CB8AC3E}">
        <p14:creationId xmlns:p14="http://schemas.microsoft.com/office/powerpoint/2010/main" val="445021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257FF4-3806-4569-ABF6-05D7559A93C5}"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6C82F-C31D-47C0-A9FB-C16D4B4A4CDE}" type="slidenum">
              <a:rPr lang="en-US" smtClean="0"/>
              <a:t>‹#›</a:t>
            </a:fld>
            <a:endParaRPr lang="en-US"/>
          </a:p>
        </p:txBody>
      </p:sp>
    </p:spTree>
    <p:extLst>
      <p:ext uri="{BB962C8B-B14F-4D97-AF65-F5344CB8AC3E}">
        <p14:creationId xmlns:p14="http://schemas.microsoft.com/office/powerpoint/2010/main" val="209985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257FF4-3806-4569-ABF6-05D7559A93C5}"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6C82F-C31D-47C0-A9FB-C16D4B4A4CD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7954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257FF4-3806-4569-ABF6-05D7559A93C5}"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6C82F-C31D-47C0-A9FB-C16D4B4A4CDE}" type="slidenum">
              <a:rPr lang="en-US" smtClean="0"/>
              <a:t>‹#›</a:t>
            </a:fld>
            <a:endParaRPr lang="en-US"/>
          </a:p>
        </p:txBody>
      </p:sp>
    </p:spTree>
    <p:extLst>
      <p:ext uri="{BB962C8B-B14F-4D97-AF65-F5344CB8AC3E}">
        <p14:creationId xmlns:p14="http://schemas.microsoft.com/office/powerpoint/2010/main" val="14389588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257FF4-3806-4569-ABF6-05D7559A93C5}"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6C82F-C31D-47C0-A9FB-C16D4B4A4CD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91106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257FF4-3806-4569-ABF6-05D7559A93C5}"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6C82F-C31D-47C0-A9FB-C16D4B4A4CDE}" type="slidenum">
              <a:rPr lang="en-US" smtClean="0"/>
              <a:t>‹#›</a:t>
            </a:fld>
            <a:endParaRPr lang="en-US"/>
          </a:p>
        </p:txBody>
      </p:sp>
    </p:spTree>
    <p:extLst>
      <p:ext uri="{BB962C8B-B14F-4D97-AF65-F5344CB8AC3E}">
        <p14:creationId xmlns:p14="http://schemas.microsoft.com/office/powerpoint/2010/main" val="1489203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257FF4-3806-4569-ABF6-05D7559A93C5}"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6C82F-C31D-47C0-A9FB-C16D4B4A4CDE}" type="slidenum">
              <a:rPr lang="en-US" smtClean="0"/>
              <a:t>‹#›</a:t>
            </a:fld>
            <a:endParaRPr lang="en-US"/>
          </a:p>
        </p:txBody>
      </p:sp>
    </p:spTree>
    <p:extLst>
      <p:ext uri="{BB962C8B-B14F-4D97-AF65-F5344CB8AC3E}">
        <p14:creationId xmlns:p14="http://schemas.microsoft.com/office/powerpoint/2010/main" val="1851502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257FF4-3806-4569-ABF6-05D7559A93C5}"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6C82F-C31D-47C0-A9FB-C16D4B4A4CDE}" type="slidenum">
              <a:rPr lang="en-US" smtClean="0"/>
              <a:t>‹#›</a:t>
            </a:fld>
            <a:endParaRPr lang="en-US"/>
          </a:p>
        </p:txBody>
      </p:sp>
    </p:spTree>
    <p:extLst>
      <p:ext uri="{BB962C8B-B14F-4D97-AF65-F5344CB8AC3E}">
        <p14:creationId xmlns:p14="http://schemas.microsoft.com/office/powerpoint/2010/main" val="626150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257FF4-3806-4569-ABF6-05D7559A93C5}"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6C82F-C31D-47C0-A9FB-C16D4B4A4CDE}" type="slidenum">
              <a:rPr lang="en-US" smtClean="0"/>
              <a:t>‹#›</a:t>
            </a:fld>
            <a:endParaRPr lang="en-US"/>
          </a:p>
        </p:txBody>
      </p:sp>
    </p:spTree>
    <p:extLst>
      <p:ext uri="{BB962C8B-B14F-4D97-AF65-F5344CB8AC3E}">
        <p14:creationId xmlns:p14="http://schemas.microsoft.com/office/powerpoint/2010/main" val="368389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257FF4-3806-4569-ABF6-05D7559A93C5}"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6C82F-C31D-47C0-A9FB-C16D4B4A4CDE}" type="slidenum">
              <a:rPr lang="en-US" smtClean="0"/>
              <a:t>‹#›</a:t>
            </a:fld>
            <a:endParaRPr lang="en-US"/>
          </a:p>
        </p:txBody>
      </p:sp>
    </p:spTree>
    <p:extLst>
      <p:ext uri="{BB962C8B-B14F-4D97-AF65-F5344CB8AC3E}">
        <p14:creationId xmlns:p14="http://schemas.microsoft.com/office/powerpoint/2010/main" val="311827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257FF4-3806-4569-ABF6-05D7559A93C5}" type="datetimeFigureOut">
              <a:rPr lang="en-US" smtClean="0"/>
              <a:t>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6C82F-C31D-47C0-A9FB-C16D4B4A4CDE}" type="slidenum">
              <a:rPr lang="en-US" smtClean="0"/>
              <a:t>‹#›</a:t>
            </a:fld>
            <a:endParaRPr lang="en-US"/>
          </a:p>
        </p:txBody>
      </p:sp>
    </p:spTree>
    <p:extLst>
      <p:ext uri="{BB962C8B-B14F-4D97-AF65-F5344CB8AC3E}">
        <p14:creationId xmlns:p14="http://schemas.microsoft.com/office/powerpoint/2010/main" val="1172786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257FF4-3806-4569-ABF6-05D7559A93C5}" type="datetimeFigureOut">
              <a:rPr lang="en-US" smtClean="0"/>
              <a:t>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26C82F-C31D-47C0-A9FB-C16D4B4A4CDE}" type="slidenum">
              <a:rPr lang="en-US" smtClean="0"/>
              <a:t>‹#›</a:t>
            </a:fld>
            <a:endParaRPr lang="en-US"/>
          </a:p>
        </p:txBody>
      </p:sp>
    </p:spTree>
    <p:extLst>
      <p:ext uri="{BB962C8B-B14F-4D97-AF65-F5344CB8AC3E}">
        <p14:creationId xmlns:p14="http://schemas.microsoft.com/office/powerpoint/2010/main" val="64183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257FF4-3806-4569-ABF6-05D7559A93C5}" type="datetimeFigureOut">
              <a:rPr lang="en-US" smtClean="0"/>
              <a:t>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26C82F-C31D-47C0-A9FB-C16D4B4A4CDE}" type="slidenum">
              <a:rPr lang="en-US" smtClean="0"/>
              <a:t>‹#›</a:t>
            </a:fld>
            <a:endParaRPr lang="en-US"/>
          </a:p>
        </p:txBody>
      </p:sp>
    </p:spTree>
    <p:extLst>
      <p:ext uri="{BB962C8B-B14F-4D97-AF65-F5344CB8AC3E}">
        <p14:creationId xmlns:p14="http://schemas.microsoft.com/office/powerpoint/2010/main" val="2966327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57FF4-3806-4569-ABF6-05D7559A93C5}" type="datetimeFigureOut">
              <a:rPr lang="en-US" smtClean="0"/>
              <a:t>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26C82F-C31D-47C0-A9FB-C16D4B4A4CDE}" type="slidenum">
              <a:rPr lang="en-US" smtClean="0"/>
              <a:t>‹#›</a:t>
            </a:fld>
            <a:endParaRPr lang="en-US"/>
          </a:p>
        </p:txBody>
      </p:sp>
    </p:spTree>
    <p:extLst>
      <p:ext uri="{BB962C8B-B14F-4D97-AF65-F5344CB8AC3E}">
        <p14:creationId xmlns:p14="http://schemas.microsoft.com/office/powerpoint/2010/main" val="1978556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257FF4-3806-4569-ABF6-05D7559A93C5}" type="datetimeFigureOut">
              <a:rPr lang="en-US" smtClean="0"/>
              <a:t>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6C82F-C31D-47C0-A9FB-C16D4B4A4CDE}" type="slidenum">
              <a:rPr lang="en-US" smtClean="0"/>
              <a:t>‹#›</a:t>
            </a:fld>
            <a:endParaRPr lang="en-US"/>
          </a:p>
        </p:txBody>
      </p:sp>
    </p:spTree>
    <p:extLst>
      <p:ext uri="{BB962C8B-B14F-4D97-AF65-F5344CB8AC3E}">
        <p14:creationId xmlns:p14="http://schemas.microsoft.com/office/powerpoint/2010/main" val="213553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257FF4-3806-4569-ABF6-05D7559A93C5}" type="datetimeFigureOut">
              <a:rPr lang="en-US" smtClean="0"/>
              <a:t>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6C82F-C31D-47C0-A9FB-C16D4B4A4CDE}" type="slidenum">
              <a:rPr lang="en-US" smtClean="0"/>
              <a:t>‹#›</a:t>
            </a:fld>
            <a:endParaRPr lang="en-US"/>
          </a:p>
        </p:txBody>
      </p:sp>
    </p:spTree>
    <p:extLst>
      <p:ext uri="{BB962C8B-B14F-4D97-AF65-F5344CB8AC3E}">
        <p14:creationId xmlns:p14="http://schemas.microsoft.com/office/powerpoint/2010/main" val="2781077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257FF4-3806-4569-ABF6-05D7559A93C5}" type="datetimeFigureOut">
              <a:rPr lang="en-US" smtClean="0"/>
              <a:t>2/21/2021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E26C82F-C31D-47C0-A9FB-C16D4B4A4CDE}" type="slidenum">
              <a:rPr lang="en-US" smtClean="0"/>
              <a:t>‹#›</a:t>
            </a:fld>
            <a:endParaRPr lang="en-US"/>
          </a:p>
        </p:txBody>
      </p:sp>
    </p:spTree>
    <p:extLst>
      <p:ext uri="{BB962C8B-B14F-4D97-AF65-F5344CB8AC3E}">
        <p14:creationId xmlns:p14="http://schemas.microsoft.com/office/powerpoint/2010/main" val="3575538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F62E7-B53D-4436-AA78-E432B0BA5ADF}"/>
              </a:ext>
            </a:extLst>
          </p:cNvPr>
          <p:cNvSpPr>
            <a:spLocks noGrp="1"/>
          </p:cNvSpPr>
          <p:nvPr>
            <p:ph type="ctrTitle"/>
          </p:nvPr>
        </p:nvSpPr>
        <p:spPr/>
        <p:txBody>
          <a:bodyPr/>
          <a:lstStyle/>
          <a:p>
            <a:pPr algn="ctr"/>
            <a:r>
              <a:rPr lang="en-US" dirty="0"/>
              <a:t>MIDCO Discussion</a:t>
            </a:r>
          </a:p>
        </p:txBody>
      </p:sp>
      <p:sp>
        <p:nvSpPr>
          <p:cNvPr id="3" name="Subtitle 2">
            <a:extLst>
              <a:ext uri="{FF2B5EF4-FFF2-40B4-BE49-F238E27FC236}">
                <a16:creationId xmlns:a16="http://schemas.microsoft.com/office/drawing/2014/main" id="{3819C78A-3849-4CC5-BA7A-5BEF931A07E6}"/>
              </a:ext>
            </a:extLst>
          </p:cNvPr>
          <p:cNvSpPr>
            <a:spLocks noGrp="1"/>
          </p:cNvSpPr>
          <p:nvPr>
            <p:ph type="subTitle" idx="1"/>
          </p:nvPr>
        </p:nvSpPr>
        <p:spPr/>
        <p:txBody>
          <a:bodyPr>
            <a:normAutofit fontScale="92500" lnSpcReduction="20000"/>
          </a:bodyPr>
          <a:lstStyle/>
          <a:p>
            <a:pPr algn="ctr"/>
            <a:endParaRPr lang="en-US" dirty="0"/>
          </a:p>
          <a:p>
            <a:pPr algn="ctr"/>
            <a:r>
              <a:rPr lang="en-US" sz="2800" dirty="0"/>
              <a:t>Exploring various new Prince William Policies and the environmental impacts </a:t>
            </a:r>
          </a:p>
        </p:txBody>
      </p:sp>
    </p:spTree>
    <p:extLst>
      <p:ext uri="{BB962C8B-B14F-4D97-AF65-F5344CB8AC3E}">
        <p14:creationId xmlns:p14="http://schemas.microsoft.com/office/powerpoint/2010/main" val="1933548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C5B00-653B-48E2-AAD5-C7759CDB9C7D}"/>
              </a:ext>
            </a:extLst>
          </p:cNvPr>
          <p:cNvSpPr>
            <a:spLocks noGrp="1"/>
          </p:cNvSpPr>
          <p:nvPr>
            <p:ph type="title"/>
          </p:nvPr>
        </p:nvSpPr>
        <p:spPr/>
        <p:txBody>
          <a:bodyPr/>
          <a:lstStyle/>
          <a:p>
            <a:pPr algn="ctr"/>
            <a:r>
              <a:rPr lang="en-US" dirty="0"/>
              <a:t>Initiating Actions</a:t>
            </a:r>
          </a:p>
        </p:txBody>
      </p:sp>
      <p:sp>
        <p:nvSpPr>
          <p:cNvPr id="3" name="Content Placeholder 2">
            <a:extLst>
              <a:ext uri="{FF2B5EF4-FFF2-40B4-BE49-F238E27FC236}">
                <a16:creationId xmlns:a16="http://schemas.microsoft.com/office/drawing/2014/main" id="{043BACF8-EF02-4AAA-9BDC-E096419DFF6A}"/>
              </a:ext>
            </a:extLst>
          </p:cNvPr>
          <p:cNvSpPr>
            <a:spLocks noGrp="1"/>
          </p:cNvSpPr>
          <p:nvPr>
            <p:ph idx="1"/>
          </p:nvPr>
        </p:nvSpPr>
        <p:spPr/>
        <p:txBody>
          <a:bodyPr/>
          <a:lstStyle/>
          <a:p>
            <a:pPr>
              <a:buFont typeface="Arial" panose="020B0604020202020204" pitchFamily="34" charset="0"/>
              <a:buChar char="•"/>
            </a:pPr>
            <a:r>
              <a:rPr lang="en-US" dirty="0"/>
              <a:t>BOCS directive for staff to study the environmental impacts of the “Cattle on two acres” Zoning Text Amendment</a:t>
            </a:r>
          </a:p>
          <a:p>
            <a:pPr>
              <a:buFont typeface="Arial" panose="020B0604020202020204" pitchFamily="34" charset="0"/>
              <a:buChar char="•"/>
            </a:pPr>
            <a:r>
              <a:rPr lang="en-US" dirty="0"/>
              <a:t>BOCS directive for the Domestic Fowl Overlay District to go back to the Planning Commission for a review of the rules and requirements</a:t>
            </a:r>
          </a:p>
          <a:p>
            <a:pPr>
              <a:buFont typeface="Arial" panose="020B0604020202020204" pitchFamily="34" charset="0"/>
              <a:buChar char="•"/>
            </a:pPr>
            <a:r>
              <a:rPr lang="en-US" dirty="0"/>
              <a:t>Passage of Agritourism and Arts Overlay District</a:t>
            </a:r>
          </a:p>
          <a:p>
            <a:pPr>
              <a:buFont typeface="Arial" panose="020B0604020202020204" pitchFamily="34" charset="0"/>
              <a:buChar char="•"/>
            </a:pPr>
            <a:r>
              <a:rPr lang="en-US" dirty="0"/>
              <a:t>BOCS directive for staff to develop an Occoquan Reservoir Protection Overlay District</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658861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26125-A33F-4D00-93F2-1F9131A20643}"/>
              </a:ext>
            </a:extLst>
          </p:cNvPr>
          <p:cNvSpPr>
            <a:spLocks noGrp="1"/>
          </p:cNvSpPr>
          <p:nvPr>
            <p:ph type="title"/>
          </p:nvPr>
        </p:nvSpPr>
        <p:spPr/>
        <p:txBody>
          <a:bodyPr/>
          <a:lstStyle/>
          <a:p>
            <a:pPr algn="ctr"/>
            <a:r>
              <a:rPr lang="en-US" dirty="0"/>
              <a:t>Cattle on Two Acres</a:t>
            </a:r>
          </a:p>
        </p:txBody>
      </p:sp>
      <p:sp>
        <p:nvSpPr>
          <p:cNvPr id="3" name="Content Placeholder 2">
            <a:extLst>
              <a:ext uri="{FF2B5EF4-FFF2-40B4-BE49-F238E27FC236}">
                <a16:creationId xmlns:a16="http://schemas.microsoft.com/office/drawing/2014/main" id="{B703DD27-E183-4F9A-A055-943D00FA317F}"/>
              </a:ext>
            </a:extLst>
          </p:cNvPr>
          <p:cNvSpPr>
            <a:spLocks noGrp="1"/>
          </p:cNvSpPr>
          <p:nvPr>
            <p:ph idx="1"/>
          </p:nvPr>
        </p:nvSpPr>
        <p:spPr/>
        <p:txBody>
          <a:bodyPr/>
          <a:lstStyle/>
          <a:p>
            <a:r>
              <a:rPr lang="en-US" dirty="0"/>
              <a:t>All A-1 </a:t>
            </a:r>
            <a:r>
              <a:rPr lang="en-US"/>
              <a:t>properties within </a:t>
            </a:r>
            <a:r>
              <a:rPr lang="en-US" dirty="0"/>
              <a:t>the Domestic Fowl </a:t>
            </a:r>
            <a:r>
              <a:rPr lang="en-US"/>
              <a:t>Overlay Area are included- </a:t>
            </a:r>
            <a:r>
              <a:rPr lang="en-US" dirty="0"/>
              <a:t>rural area and mid-county</a:t>
            </a:r>
          </a:p>
          <a:p>
            <a:r>
              <a:rPr lang="en-US" dirty="0"/>
              <a:t>Allows for same rules for cattle as currently for horses- 1 animal on minimum 2 acres, one animal for each additional acre</a:t>
            </a:r>
          </a:p>
          <a:p>
            <a:r>
              <a:rPr lang="en-US" dirty="0"/>
              <a:t>Unlimited animals for over 10 acres</a:t>
            </a:r>
          </a:p>
          <a:p>
            <a:r>
              <a:rPr lang="en-US" dirty="0"/>
              <a:t>Many A-1 properties are “stale zoning”- residential neighborhoods built before current Comprehensive Plan and zoning existed </a:t>
            </a:r>
          </a:p>
          <a:p>
            <a:r>
              <a:rPr lang="en-US" dirty="0"/>
              <a:t>Results in agricultural zoning in residential neighborhoods</a:t>
            </a:r>
          </a:p>
          <a:p>
            <a:endParaRPr lang="en-US" dirty="0"/>
          </a:p>
        </p:txBody>
      </p:sp>
    </p:spTree>
    <p:extLst>
      <p:ext uri="{BB962C8B-B14F-4D97-AF65-F5344CB8AC3E}">
        <p14:creationId xmlns:p14="http://schemas.microsoft.com/office/powerpoint/2010/main" val="1455455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CED6F-125F-4410-AD07-7704D7DE705D}"/>
              </a:ext>
            </a:extLst>
          </p:cNvPr>
          <p:cNvSpPr>
            <a:spLocks noGrp="1"/>
          </p:cNvSpPr>
          <p:nvPr>
            <p:ph type="title"/>
          </p:nvPr>
        </p:nvSpPr>
        <p:spPr/>
        <p:txBody>
          <a:bodyPr/>
          <a:lstStyle/>
          <a:p>
            <a:pPr algn="ctr"/>
            <a:r>
              <a:rPr lang="en-US" dirty="0"/>
              <a:t>Domestic Fowl Overlay District</a:t>
            </a:r>
          </a:p>
        </p:txBody>
      </p:sp>
      <p:sp>
        <p:nvSpPr>
          <p:cNvPr id="3" name="Content Placeholder 2">
            <a:extLst>
              <a:ext uri="{FF2B5EF4-FFF2-40B4-BE49-F238E27FC236}">
                <a16:creationId xmlns:a16="http://schemas.microsoft.com/office/drawing/2014/main" id="{829D76EA-1263-4421-A81E-A44FA9B020F8}"/>
              </a:ext>
            </a:extLst>
          </p:cNvPr>
          <p:cNvSpPr>
            <a:spLocks noGrp="1"/>
          </p:cNvSpPr>
          <p:nvPr>
            <p:ph idx="1"/>
          </p:nvPr>
        </p:nvSpPr>
        <p:spPr/>
        <p:txBody>
          <a:bodyPr>
            <a:normAutofit fontScale="92500" lnSpcReduction="20000"/>
          </a:bodyPr>
          <a:lstStyle/>
          <a:p>
            <a:r>
              <a:rPr lang="en-US" dirty="0"/>
              <a:t>Original BOCS directive was only for expanding the overlay district- east </a:t>
            </a:r>
            <a:r>
              <a:rPr lang="en-US" dirty="0" err="1"/>
              <a:t>Hoadly</a:t>
            </a:r>
            <a:r>
              <a:rPr lang="en-US" dirty="0"/>
              <a:t> and Bacon Race</a:t>
            </a:r>
          </a:p>
          <a:p>
            <a:r>
              <a:rPr lang="en-US" dirty="0"/>
              <a:t>We found problems with the underlying requirements- new directive is to look at them</a:t>
            </a:r>
          </a:p>
          <a:p>
            <a:r>
              <a:rPr lang="en-US" dirty="0"/>
              <a:t>Issues:</a:t>
            </a:r>
          </a:p>
          <a:p>
            <a:r>
              <a:rPr lang="en-US" dirty="0"/>
              <a:t>Currently includes chickens, roosters, emus, guinea hens, peacocks- loud birds</a:t>
            </a:r>
          </a:p>
          <a:p>
            <a:r>
              <a:rPr lang="en-US" dirty="0"/>
              <a:t>Different numbers of birds allowed depending on type- more chickens than emus</a:t>
            </a:r>
          </a:p>
          <a:p>
            <a:r>
              <a:rPr lang="en-US" dirty="0"/>
              <a:t>Sliding scale restricting number of birds- 150 chickens on 5 acres+ 5 roosters- 10 acres unlimited birds</a:t>
            </a:r>
          </a:p>
          <a:p>
            <a:r>
              <a:rPr lang="en-US" dirty="0"/>
              <a:t>Unclear pen requirements- when/if restricted, etc.</a:t>
            </a:r>
          </a:p>
          <a:p>
            <a:r>
              <a:rPr lang="en-US" dirty="0">
                <a:solidFill>
                  <a:srgbClr val="FF0000"/>
                </a:solidFill>
              </a:rPr>
              <a:t>Should we limit noisy birds on smaller parcels?</a:t>
            </a:r>
          </a:p>
          <a:p>
            <a:r>
              <a:rPr lang="en-US" dirty="0">
                <a:solidFill>
                  <a:srgbClr val="FF0000"/>
                </a:solidFill>
              </a:rPr>
              <a:t>Is the allowable number of birds excessive?</a:t>
            </a:r>
          </a:p>
        </p:txBody>
      </p:sp>
    </p:spTree>
    <p:extLst>
      <p:ext uri="{BB962C8B-B14F-4D97-AF65-F5344CB8AC3E}">
        <p14:creationId xmlns:p14="http://schemas.microsoft.com/office/powerpoint/2010/main" val="3818791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4828B-5059-41DD-BCD6-4F699852DDE2}"/>
              </a:ext>
            </a:extLst>
          </p:cNvPr>
          <p:cNvSpPr>
            <a:spLocks noGrp="1"/>
          </p:cNvSpPr>
          <p:nvPr>
            <p:ph type="title"/>
          </p:nvPr>
        </p:nvSpPr>
        <p:spPr/>
        <p:txBody>
          <a:bodyPr/>
          <a:lstStyle/>
          <a:p>
            <a:r>
              <a:rPr lang="en-US" dirty="0"/>
              <a:t>Agritourism and Arts Overlay District</a:t>
            </a:r>
          </a:p>
        </p:txBody>
      </p:sp>
      <p:sp>
        <p:nvSpPr>
          <p:cNvPr id="3" name="Content Placeholder 2">
            <a:extLst>
              <a:ext uri="{FF2B5EF4-FFF2-40B4-BE49-F238E27FC236}">
                <a16:creationId xmlns:a16="http://schemas.microsoft.com/office/drawing/2014/main" id="{64D16D89-76FF-40DD-9A2E-FF0A98F1E2EB}"/>
              </a:ext>
            </a:extLst>
          </p:cNvPr>
          <p:cNvSpPr>
            <a:spLocks noGrp="1"/>
          </p:cNvSpPr>
          <p:nvPr>
            <p:ph idx="1"/>
          </p:nvPr>
        </p:nvSpPr>
        <p:spPr/>
        <p:txBody>
          <a:bodyPr>
            <a:normAutofit fontScale="92500"/>
          </a:bodyPr>
          <a:lstStyle/>
          <a:p>
            <a:r>
              <a:rPr lang="en-US" dirty="0"/>
              <a:t>“Helps establish an area with agritourism and art-related businesses integrated together in a manner that maintains the rural character of the Rural Area”</a:t>
            </a:r>
          </a:p>
          <a:p>
            <a:r>
              <a:rPr lang="en-US" dirty="0"/>
              <a:t>Applies to 20 acre or larger parcels in the development area-two acres in the rural area-originally only for rural area</a:t>
            </a:r>
          </a:p>
          <a:p>
            <a:r>
              <a:rPr lang="en-US" dirty="0"/>
              <a:t>Purpose: “Facilitate investment involving improvements to land and structures within the AAOD while encouraging agricultural and small business, artistic (including music and performing arts) uses”</a:t>
            </a:r>
          </a:p>
          <a:p>
            <a:r>
              <a:rPr lang="en-US" dirty="0"/>
              <a:t>“The AAOD allows artists and owners and operators of support businesses to occupy joint living and commercial space within the same structure that would otherwise not be allowed” (Combines commercial and residential uses)</a:t>
            </a:r>
          </a:p>
          <a:p>
            <a:r>
              <a:rPr lang="en-US" dirty="0"/>
              <a:t>“Must have bona-fide agricultural use” (Property must have ag. use)</a:t>
            </a:r>
          </a:p>
          <a:p>
            <a:r>
              <a:rPr lang="en-US" dirty="0"/>
              <a:t>Many of the uses are already allowed, this will clarify and encourage participation</a:t>
            </a:r>
          </a:p>
          <a:p>
            <a:endParaRPr lang="en-US" dirty="0"/>
          </a:p>
          <a:p>
            <a:endParaRPr lang="en-US" dirty="0"/>
          </a:p>
        </p:txBody>
      </p:sp>
    </p:spTree>
    <p:extLst>
      <p:ext uri="{BB962C8B-B14F-4D97-AF65-F5344CB8AC3E}">
        <p14:creationId xmlns:p14="http://schemas.microsoft.com/office/powerpoint/2010/main" val="2388145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9050B-A120-40A4-9B01-ED4BB58BD53C}"/>
              </a:ext>
            </a:extLst>
          </p:cNvPr>
          <p:cNvSpPr>
            <a:spLocks noGrp="1"/>
          </p:cNvSpPr>
          <p:nvPr>
            <p:ph type="title"/>
          </p:nvPr>
        </p:nvSpPr>
        <p:spPr/>
        <p:txBody>
          <a:bodyPr/>
          <a:lstStyle/>
          <a:p>
            <a:pPr algn="ctr"/>
            <a:r>
              <a:rPr lang="en-US" dirty="0"/>
              <a:t>Agritourism and Arts Overlay District</a:t>
            </a:r>
            <a:br>
              <a:rPr lang="en-US" dirty="0"/>
            </a:br>
            <a:r>
              <a:rPr lang="en-US" dirty="0"/>
              <a:t>Some </a:t>
            </a:r>
            <a:r>
              <a:rPr lang="en-US" sz="3200" dirty="0"/>
              <a:t>Allowed Uses</a:t>
            </a:r>
          </a:p>
        </p:txBody>
      </p:sp>
      <p:sp>
        <p:nvSpPr>
          <p:cNvPr id="3" name="Content Placeholder 2">
            <a:extLst>
              <a:ext uri="{FF2B5EF4-FFF2-40B4-BE49-F238E27FC236}">
                <a16:creationId xmlns:a16="http://schemas.microsoft.com/office/drawing/2014/main" id="{CDF5BBAF-571E-4A23-A474-C4491F6C8F91}"/>
              </a:ext>
            </a:extLst>
          </p:cNvPr>
          <p:cNvSpPr>
            <a:spLocks noGrp="1"/>
          </p:cNvSpPr>
          <p:nvPr>
            <p:ph idx="1"/>
          </p:nvPr>
        </p:nvSpPr>
        <p:spPr/>
        <p:txBody>
          <a:bodyPr/>
          <a:lstStyle/>
          <a:p>
            <a:r>
              <a:rPr lang="en-US" dirty="0"/>
              <a:t>Retail sales of agritourism products</a:t>
            </a:r>
          </a:p>
          <a:p>
            <a:r>
              <a:rPr lang="en-US" dirty="0"/>
              <a:t>Instructional teaching</a:t>
            </a:r>
          </a:p>
          <a:p>
            <a:r>
              <a:rPr lang="en-US" dirty="0"/>
              <a:t>Allow sales of goods (not produced on-site when goods produced on site are also sold) related to agriculture</a:t>
            </a:r>
          </a:p>
          <a:p>
            <a:r>
              <a:rPr lang="en-US" dirty="0"/>
              <a:t>Special event venue, up to 150 participants at one time on 20 acres</a:t>
            </a:r>
          </a:p>
          <a:p>
            <a:r>
              <a:rPr lang="en-US" dirty="0"/>
              <a:t>Art school, art gallery, pottery studio, jewelry making, barber/beauty salon, bakery, antique store, ice cream parlor, bookstore</a:t>
            </a:r>
          </a:p>
          <a:p>
            <a:r>
              <a:rPr lang="en-US" dirty="0"/>
              <a:t>Sea containers (single-height, 75-foot setback, screening)</a:t>
            </a:r>
          </a:p>
          <a:p>
            <a:r>
              <a:rPr lang="en-US" dirty="0"/>
              <a:t>SUP available for more participants, screening, setbacks, sea containers, etc.</a:t>
            </a:r>
          </a:p>
        </p:txBody>
      </p:sp>
    </p:spTree>
    <p:extLst>
      <p:ext uri="{BB962C8B-B14F-4D97-AF65-F5344CB8AC3E}">
        <p14:creationId xmlns:p14="http://schemas.microsoft.com/office/powerpoint/2010/main" val="3965952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81D26-1E2B-4FFD-B766-BCE81FF1CF71}"/>
              </a:ext>
            </a:extLst>
          </p:cNvPr>
          <p:cNvSpPr>
            <a:spLocks noGrp="1"/>
          </p:cNvSpPr>
          <p:nvPr>
            <p:ph type="title"/>
          </p:nvPr>
        </p:nvSpPr>
        <p:spPr/>
        <p:txBody>
          <a:bodyPr/>
          <a:lstStyle/>
          <a:p>
            <a:pPr algn="ctr"/>
            <a:r>
              <a:rPr lang="en-US" dirty="0"/>
              <a:t>Environmental Impacts</a:t>
            </a:r>
          </a:p>
        </p:txBody>
      </p:sp>
      <p:sp>
        <p:nvSpPr>
          <p:cNvPr id="3" name="Content Placeholder 2">
            <a:extLst>
              <a:ext uri="{FF2B5EF4-FFF2-40B4-BE49-F238E27FC236}">
                <a16:creationId xmlns:a16="http://schemas.microsoft.com/office/drawing/2014/main" id="{6E48DC73-6686-422A-BF90-DF921E010557}"/>
              </a:ext>
            </a:extLst>
          </p:cNvPr>
          <p:cNvSpPr>
            <a:spLocks noGrp="1"/>
          </p:cNvSpPr>
          <p:nvPr>
            <p:ph idx="1"/>
          </p:nvPr>
        </p:nvSpPr>
        <p:spPr/>
        <p:txBody>
          <a:bodyPr>
            <a:normAutofit lnSpcReduction="10000"/>
          </a:bodyPr>
          <a:lstStyle/>
          <a:p>
            <a:r>
              <a:rPr lang="en-US" dirty="0"/>
              <a:t>Carbon impacts from tree removal (pasture, parking, buildings, roads)</a:t>
            </a:r>
          </a:p>
          <a:p>
            <a:r>
              <a:rPr lang="en-US" dirty="0"/>
              <a:t>Run-off from waste (pesticides, sediments, phosphorous, nitrogen, potassium, antibiotics, metals)</a:t>
            </a:r>
          </a:p>
          <a:p>
            <a:r>
              <a:rPr lang="en-US" dirty="0"/>
              <a:t>Noise from animals and machinery</a:t>
            </a:r>
          </a:p>
          <a:p>
            <a:r>
              <a:rPr lang="en-US" dirty="0"/>
              <a:t>Road congestion</a:t>
            </a:r>
          </a:p>
          <a:p>
            <a:r>
              <a:rPr lang="en-US" dirty="0"/>
              <a:t>Vehicle pollution</a:t>
            </a:r>
          </a:p>
          <a:p>
            <a:r>
              <a:rPr lang="en-US" dirty="0"/>
              <a:t>Groundwater depletion and contamination</a:t>
            </a:r>
          </a:p>
          <a:p>
            <a:r>
              <a:rPr lang="en-US" dirty="0">
                <a:solidFill>
                  <a:srgbClr val="FF0000"/>
                </a:solidFill>
              </a:rPr>
              <a:t>What happens if lots of folks do what the county is encouraging (</a:t>
            </a:r>
            <a:r>
              <a:rPr lang="en-US">
                <a:solidFill>
                  <a:srgbClr val="FF0000"/>
                </a:solidFill>
              </a:rPr>
              <a:t>worst-case scenario)?</a:t>
            </a:r>
            <a:endParaRPr lang="en-US" dirty="0"/>
          </a:p>
          <a:p>
            <a:r>
              <a:rPr lang="en-US" dirty="0">
                <a:solidFill>
                  <a:srgbClr val="FF0000"/>
                </a:solidFill>
              </a:rPr>
              <a:t>Do we (the county) know all the potential impacts?</a:t>
            </a:r>
          </a:p>
          <a:p>
            <a:r>
              <a:rPr lang="en-US" dirty="0">
                <a:solidFill>
                  <a:srgbClr val="FF0000"/>
                </a:solidFill>
              </a:rPr>
              <a:t>Taken together, are these impacts detrimental?</a:t>
            </a:r>
          </a:p>
          <a:p>
            <a:endParaRPr lang="en-US" dirty="0"/>
          </a:p>
        </p:txBody>
      </p:sp>
    </p:spTree>
    <p:extLst>
      <p:ext uri="{BB962C8B-B14F-4D97-AF65-F5344CB8AC3E}">
        <p14:creationId xmlns:p14="http://schemas.microsoft.com/office/powerpoint/2010/main" val="2338981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B1013-EC96-483E-B389-13D50FA0CEB0}"/>
              </a:ext>
            </a:extLst>
          </p:cNvPr>
          <p:cNvSpPr>
            <a:spLocks noGrp="1"/>
          </p:cNvSpPr>
          <p:nvPr>
            <p:ph type="title"/>
          </p:nvPr>
        </p:nvSpPr>
        <p:spPr/>
        <p:txBody>
          <a:bodyPr/>
          <a:lstStyle/>
          <a:p>
            <a:pPr algn="ctr"/>
            <a:r>
              <a:rPr lang="en-US" dirty="0"/>
              <a:t>Occoquan Reservoir Overlay District</a:t>
            </a:r>
          </a:p>
        </p:txBody>
      </p:sp>
      <p:sp>
        <p:nvSpPr>
          <p:cNvPr id="3" name="Content Placeholder 2">
            <a:extLst>
              <a:ext uri="{FF2B5EF4-FFF2-40B4-BE49-F238E27FC236}">
                <a16:creationId xmlns:a16="http://schemas.microsoft.com/office/drawing/2014/main" id="{76E6AC58-28D8-4FC5-B034-3FE782C88454}"/>
              </a:ext>
            </a:extLst>
          </p:cNvPr>
          <p:cNvSpPr>
            <a:spLocks noGrp="1"/>
          </p:cNvSpPr>
          <p:nvPr>
            <p:ph idx="1"/>
          </p:nvPr>
        </p:nvSpPr>
        <p:spPr/>
        <p:txBody>
          <a:bodyPr>
            <a:normAutofit lnSpcReduction="10000"/>
          </a:bodyPr>
          <a:lstStyle/>
          <a:p>
            <a:r>
              <a:rPr lang="en-US" dirty="0"/>
              <a:t>BOCS Directive issued</a:t>
            </a:r>
          </a:p>
          <a:p>
            <a:r>
              <a:rPr lang="en-US" dirty="0"/>
              <a:t>Watershed includes mid-county and most of the rural area</a:t>
            </a:r>
          </a:p>
          <a:p>
            <a:r>
              <a:rPr lang="en-US" dirty="0"/>
              <a:t>Could offset some impacts of the new policies</a:t>
            </a:r>
          </a:p>
          <a:p>
            <a:r>
              <a:rPr lang="en-US" dirty="0"/>
              <a:t>Could include:</a:t>
            </a:r>
          </a:p>
          <a:p>
            <a:r>
              <a:rPr lang="en-US" dirty="0"/>
              <a:t>Stronger standards for erosion and sediment control</a:t>
            </a:r>
          </a:p>
          <a:p>
            <a:r>
              <a:rPr lang="en-US" dirty="0"/>
              <a:t>Better protections for erodible soils/steep slopes</a:t>
            </a:r>
          </a:p>
          <a:p>
            <a:r>
              <a:rPr lang="en-US" dirty="0"/>
              <a:t>Larger lot requirements</a:t>
            </a:r>
          </a:p>
          <a:p>
            <a:r>
              <a:rPr lang="en-US" dirty="0"/>
              <a:t>Better protections for intermittent streams</a:t>
            </a:r>
          </a:p>
          <a:p>
            <a:r>
              <a:rPr lang="en-US" dirty="0"/>
              <a:t>Remove ER from the density calculation for new development</a:t>
            </a:r>
          </a:p>
          <a:p>
            <a:r>
              <a:rPr lang="en-US" dirty="0"/>
              <a:t>MIDCO Committee recommendations</a:t>
            </a:r>
          </a:p>
          <a:p>
            <a:endParaRPr lang="en-US" dirty="0"/>
          </a:p>
        </p:txBody>
      </p:sp>
    </p:spTree>
    <p:extLst>
      <p:ext uri="{BB962C8B-B14F-4D97-AF65-F5344CB8AC3E}">
        <p14:creationId xmlns:p14="http://schemas.microsoft.com/office/powerpoint/2010/main" val="4062568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AD229-D960-4038-96DC-4B8BA7CD069A}"/>
              </a:ext>
            </a:extLst>
          </p:cNvPr>
          <p:cNvSpPr>
            <a:spLocks noGrp="1"/>
          </p:cNvSpPr>
          <p:nvPr>
            <p:ph type="title"/>
          </p:nvPr>
        </p:nvSpPr>
        <p:spPr/>
        <p:txBody>
          <a:bodyPr/>
          <a:lstStyle/>
          <a:p>
            <a:pPr algn="ctr"/>
            <a:r>
              <a:rPr lang="en-US" dirty="0"/>
              <a:t>Questions?</a:t>
            </a:r>
          </a:p>
        </p:txBody>
      </p:sp>
      <p:sp>
        <p:nvSpPr>
          <p:cNvPr id="3" name="Content Placeholder 2">
            <a:extLst>
              <a:ext uri="{FF2B5EF4-FFF2-40B4-BE49-F238E27FC236}">
                <a16:creationId xmlns:a16="http://schemas.microsoft.com/office/drawing/2014/main" id="{8F702B46-C3C9-4C29-B102-B0B7C9074F8C}"/>
              </a:ext>
            </a:extLst>
          </p:cNvPr>
          <p:cNvSpPr>
            <a:spLocks noGrp="1"/>
          </p:cNvSpPr>
          <p:nvPr>
            <p:ph idx="1"/>
          </p:nvPr>
        </p:nvSpPr>
        <p:spPr/>
        <p:txBody>
          <a:bodyPr/>
          <a:lstStyle/>
          <a:p>
            <a:r>
              <a:rPr lang="en-US" dirty="0"/>
              <a:t>More Information: midcopw.net</a:t>
            </a:r>
          </a:p>
        </p:txBody>
      </p:sp>
    </p:spTree>
    <p:extLst>
      <p:ext uri="{BB962C8B-B14F-4D97-AF65-F5344CB8AC3E}">
        <p14:creationId xmlns:p14="http://schemas.microsoft.com/office/powerpoint/2010/main" val="23119387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18098</TotalTime>
  <Words>657</Words>
  <Application>Microsoft Office PowerPoint</Application>
  <PresentationFormat>Widescreen</PresentationFormat>
  <Paragraphs>62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MIDCO Discussion</vt:lpstr>
      <vt:lpstr>Initiating Actions</vt:lpstr>
      <vt:lpstr>Cattle on Two Acres</vt:lpstr>
      <vt:lpstr>Domestic Fowl Overlay District</vt:lpstr>
      <vt:lpstr>Agritourism and Arts Overlay District</vt:lpstr>
      <vt:lpstr>Agritourism and Arts Overlay District Some Allowed Uses</vt:lpstr>
      <vt:lpstr>Environmental Impacts</vt:lpstr>
      <vt:lpstr>Occoquan Reservoir Overlay District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MIDCO Discussion</dc:title>
  <dc:creator>Martin Jeter</dc:creator>
  <cp:lastModifiedBy>Martin Jeter</cp:lastModifiedBy>
  <cp:revision>34</cp:revision>
  <dcterms:created xsi:type="dcterms:W3CDTF">2021-02-13T02:49:18Z</dcterms:created>
  <dcterms:modified xsi:type="dcterms:W3CDTF">2021-02-25T16:30:02Z</dcterms:modified>
</cp:coreProperties>
</file>